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85" r:id="rId3"/>
    <p:sldId id="286" r:id="rId4"/>
    <p:sldId id="280" r:id="rId5"/>
    <p:sldId id="281" r:id="rId6"/>
    <p:sldId id="287" r:id="rId7"/>
    <p:sldId id="288" r:id="rId8"/>
    <p:sldId id="289" r:id="rId9"/>
    <p:sldId id="290" r:id="rId10"/>
    <p:sldId id="292" r:id="rId11"/>
    <p:sldId id="293" r:id="rId12"/>
    <p:sldId id="294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88"/>
  </p:normalViewPr>
  <p:slideViewPr>
    <p:cSldViewPr snapToGrid="0" showGuides="1">
      <p:cViewPr>
        <p:scale>
          <a:sx n="79" d="100"/>
          <a:sy n="79" d="100"/>
        </p:scale>
        <p:origin x="176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66D4-19AB-77AF-4750-A1F862E2F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C94F5-D9D5-CA0A-55C8-3C9E5FC4F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F784-1E06-D6F8-C29B-27D49DC9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77D11-8089-3CFA-4600-59023A08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658B-DD5D-EE52-C976-81A5AC6C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30AE-C714-9315-E47C-6DFBD2F0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8A56-D706-2E3C-1146-E94A0C8E3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8417C-7715-36C2-D430-4C01B502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9963-A535-8408-7731-8F652CED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F53C3-1230-C315-08D9-DBF2E90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9F36B-1322-2131-CA4A-D43F8EB06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649C4-35C5-1E44-1DC4-F026FA723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C4004-8AAB-24CD-F489-D32B457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C358-AFA0-BFB1-1719-6C347037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BDA8B-C329-B7A7-F439-11F59B7F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066C-B06A-401E-7285-E754045E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D8040-617F-4E57-D09F-2D29BCC9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D975-BD2F-7A1B-5060-8547BC44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E512-A467-601A-F32F-7B23EC18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BD1F-7DE5-EF2F-417D-64610ED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6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D66B-0312-12AA-557F-CC6DC4D8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5B7AE-900A-04B5-2D5F-BD9BB5A11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6D67-9C5D-EC3F-623C-FC16BAAD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89B8-7793-0248-27CF-6E6A2401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FD77-8A62-C2A3-A9D0-3A47A496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8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8A48-4345-7597-6BFE-64A9E28B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EF266-D964-3DA8-EE83-F8F1F0A6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D401-1C51-B27C-001C-1E18FDB78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E85E8-22B3-8B9E-69A3-BE6858C8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1D5DA-FD33-9825-43CF-4D0D1296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0532A-9963-FAAA-61A9-D560330E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A63C-1DD2-A886-36DC-9B24921A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5F901-4FCE-C7CE-FDC2-A3CE40583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D08A2-5898-6B3A-C85C-068A4719F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4BBB3-9678-250A-A6DB-5B3336E66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C3752-0E34-649A-020E-62B4D4E55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A72E4-F08E-5992-5F01-295EFA9A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B2C2C-ACF6-551C-2F88-1A6EA536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C9199-AEFB-0C0A-0059-930AB4F2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5EDC-8832-F998-1939-D57E39E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612F5-4834-DAAF-BD1B-E1CB0740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A6BBF-EC6E-4CF6-7B29-D5330B8E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DCC42-9C58-3DC0-A3D5-BCE647CA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88247-9231-5FA3-5BA6-10328C11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904-9DBD-2ADE-7B89-2E93EC42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CFE0-1DA6-9A51-72F4-228E832E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D38-9757-5D6A-8BE6-7102D0A4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DEB4-2183-2F08-5F39-E9FD31942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85A1-90E4-EFEE-FC83-5B200A9A8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E78BD-DCC2-78A4-1294-CEF44B14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EB366-B409-1F45-B014-8C773449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B2CF9-3C13-8A07-A8FD-8B65A4F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7E54-D10B-BA0A-6BCA-F4442451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07787-4A2C-623F-4B3A-B89E6CDFC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5FDCE-11AE-4153-6EC7-BC2659B4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8CB6E-7999-BCCC-DECF-79A390C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6C2F7-09C5-4D33-1C31-EC9A1790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4DA5A-E51E-1858-157B-44292511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9467B-93AE-14EE-9473-47FA49A4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AE824-FCDE-74B9-1329-823553BEC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1A9B5-8188-4E24-ECFA-AD908AEAC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DC4F7-AAB4-7444-9CFE-0D431BE11D39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E74B2-B392-EDDE-9CEB-33F25F2EF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BEBD-FCA5-115B-F78C-1306B27CE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A8B61-41A2-AB4A-AA18-06A3D2717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5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5" Type="http://schemas.openxmlformats.org/officeDocument/2006/relationships/image" Target="../media/image8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ACEF4-CFDC-1140-AD76-70F728B4CBDC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bulk property you might not have known about: Thermophoresis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8E039-18FB-5A4E-320B-11BDE1E7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" y="963295"/>
            <a:ext cx="10132949" cy="4405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E17E6-A4BE-11A7-448A-FCE88CF96487}"/>
              </a:ext>
            </a:extLst>
          </p:cNvPr>
          <p:cNvSpPr txBox="1"/>
          <p:nvPr/>
        </p:nvSpPr>
        <p:spPr>
          <a:xfrm>
            <a:off x="690753" y="5894306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Etymology: </a:t>
            </a:r>
            <a:r>
              <a:rPr lang="en-US" sz="2400" dirty="0" err="1"/>
              <a:t>thermo</a:t>
            </a:r>
            <a:r>
              <a:rPr lang="en-US" sz="2400" dirty="0"/>
              <a:t> (“heat”) + </a:t>
            </a:r>
            <a:r>
              <a:rPr lang="en-US" sz="2400" dirty="0" err="1"/>
              <a:t>phoresis</a:t>
            </a:r>
            <a:r>
              <a:rPr lang="en-US" sz="2400" dirty="0"/>
              <a:t> (“to carry”)</a:t>
            </a:r>
          </a:p>
        </p:txBody>
      </p:sp>
    </p:spTree>
    <p:extLst>
      <p:ext uri="{BB962C8B-B14F-4D97-AF65-F5344CB8AC3E}">
        <p14:creationId xmlns:p14="http://schemas.microsoft.com/office/powerpoint/2010/main" val="80310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will help us predict whether thermophoresis will be </a:t>
                </a:r>
                <a:r>
                  <a:rPr lang="en-US" sz="2400" b="1" dirty="0" err="1"/>
                  <a:t>thermophobic</a:t>
                </a:r>
                <a:r>
                  <a:rPr lang="en-US" sz="2400" b="1" dirty="0"/>
                  <a:t> or thermophilic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3B750A7-99DB-A30F-DF4B-81CF218F3E3E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2068779" y="3211831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2068779" y="3211831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/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13800B-B586-A982-E9F7-32441C5E7121}"/>
              </a:ext>
            </a:extLst>
          </p:cNvPr>
          <p:cNvSpPr txBox="1"/>
          <p:nvPr/>
        </p:nvSpPr>
        <p:spPr>
          <a:xfrm>
            <a:off x="2964029" y="2498674"/>
            <a:ext cx="1055064" cy="7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544D7-BCAD-6315-56D6-497E2C57ACC8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7D3310-7B5E-EA6E-FC34-32E7DD336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D966C-99F6-4839-328B-1C0553E64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275609-AA12-9882-2D7F-D548CBA2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B17FCC-31EF-9167-7218-EA0436428AE4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23C6A-EC4E-CF08-24F0-3CE0D1CAC614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8171F8-CF48-93E8-8CA8-12CAAE052D90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5E5D8D-6ED0-483A-18DA-897D092B5038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6A3E1E-B74F-ED13-EF8E-C63A2B47D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will help us predict whether thermophoresis will be </a:t>
                </a:r>
                <a:r>
                  <a:rPr lang="en-US" sz="2400" b="1" dirty="0" err="1"/>
                  <a:t>thermophobic</a:t>
                </a:r>
                <a:r>
                  <a:rPr lang="en-US" sz="2400" b="1" dirty="0"/>
                  <a:t> or thermophilic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3B750A7-99DB-A30F-DF4B-81CF218F3E3E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2068779" y="3211831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2068779" y="3211831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/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13800B-B586-A982-E9F7-32441C5E7121}"/>
              </a:ext>
            </a:extLst>
          </p:cNvPr>
          <p:cNvSpPr txBox="1"/>
          <p:nvPr/>
        </p:nvSpPr>
        <p:spPr>
          <a:xfrm>
            <a:off x="2964029" y="2498674"/>
            <a:ext cx="1055064" cy="7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AF7A-7B3A-305A-7F28-5C6661920509}"/>
              </a:ext>
            </a:extLst>
          </p:cNvPr>
          <p:cNvSpPr txBox="1"/>
          <p:nvPr/>
        </p:nvSpPr>
        <p:spPr>
          <a:xfrm>
            <a:off x="6047110" y="2426593"/>
            <a:ext cx="105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9D2EA9-BFE3-10F3-19A6-FEC04561FFE6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C36AA2-31B8-3826-1518-18A7917B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31E2E9-0433-0D05-67B3-87047486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2DC74C-195C-3165-C1B5-95F76EDD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074F4-E064-93EF-6AA8-26F65F1F75E7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556DDE-54F0-28F0-0AE6-79D083DB563B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24A9B4-7390-926A-AB73-6E3179B88C02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7AA2FC-F33A-CC04-23B5-CCCADE1B0EEA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C58B4D-DB60-B9A4-5488-BD369E03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78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will help us predict whether thermophoresis will be </a:t>
                </a:r>
                <a:r>
                  <a:rPr lang="en-US" sz="2400" b="1" dirty="0" err="1"/>
                  <a:t>thermophobic</a:t>
                </a:r>
                <a:r>
                  <a:rPr lang="en-US" sz="2400" b="1" dirty="0"/>
                  <a:t> or thermophilic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3B750A7-99DB-A30F-DF4B-81CF218F3E3E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2068779" y="3211831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2068779" y="3211831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/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76DB67-ED4C-F4A1-758E-70AC67AB1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368" y="3470872"/>
                  <a:ext cx="107333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13800B-B586-A982-E9F7-32441C5E7121}"/>
              </a:ext>
            </a:extLst>
          </p:cNvPr>
          <p:cNvSpPr txBox="1"/>
          <p:nvPr/>
        </p:nvSpPr>
        <p:spPr>
          <a:xfrm>
            <a:off x="2964029" y="2498674"/>
            <a:ext cx="1055064" cy="7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AF7A-7B3A-305A-7F28-5C6661920509}"/>
              </a:ext>
            </a:extLst>
          </p:cNvPr>
          <p:cNvSpPr txBox="1"/>
          <p:nvPr/>
        </p:nvSpPr>
        <p:spPr>
          <a:xfrm>
            <a:off x="6047110" y="2426593"/>
            <a:ext cx="105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56F9-57FD-3DF4-5028-CADEC4BF3355}"/>
              </a:ext>
            </a:extLst>
          </p:cNvPr>
          <p:cNvSpPr txBox="1"/>
          <p:nvPr/>
        </p:nvSpPr>
        <p:spPr>
          <a:xfrm>
            <a:off x="8999941" y="2388354"/>
            <a:ext cx="105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875A0-EBF4-11D6-4FA6-466BBAAAA9FC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C7BFEB-D642-3319-2D21-70C72A45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A67D48-9B5F-5913-DA74-9FC0195A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A825F1-562F-9EEF-922E-9827277AF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CC50BB-B316-8BA9-A6F0-7CDF3F226645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FE0B4D-3810-0971-4AAF-7A592AB93F23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24256-25AD-E4C3-5735-0B3F3E821573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13A5EE-1257-D59C-EEAA-5ADCAA560F95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F249EA-4A25-BAD2-A92C-5F02D9BA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19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can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by means of vibrational motion of solutes (which is not at all obvious)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579A65D-E55F-BB63-D895-A87C1A754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490" b="3343"/>
          <a:stretch/>
        </p:blipFill>
        <p:spPr>
          <a:xfrm>
            <a:off x="1" y="748546"/>
            <a:ext cx="6000750" cy="3743476"/>
          </a:xfrm>
          <a:prstGeom prst="rect">
            <a:avLst/>
          </a:prstGeom>
        </p:spPr>
      </p:pic>
      <p:pic>
        <p:nvPicPr>
          <p:cNvPr id="1026" name="Picture 2" descr="Lyon's Den: Chapter Four: Isomers and Functional Groups">
            <a:extLst>
              <a:ext uri="{FF2B5EF4-FFF2-40B4-BE49-F238E27FC236}">
                <a16:creationId xmlns:a16="http://schemas.microsoft.com/office/drawing/2014/main" id="{8A95CAE0-290F-D232-6F6C-FFB3C4C5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29" y="4492022"/>
            <a:ext cx="3002391" cy="1831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3917B-69F0-7593-2B5D-8543BC310C98}"/>
              </a:ext>
            </a:extLst>
          </p:cNvPr>
          <p:cNvSpPr txBox="1"/>
          <p:nvPr/>
        </p:nvSpPr>
        <p:spPr>
          <a:xfrm>
            <a:off x="6096000" y="1835454"/>
            <a:ext cx="6000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turns out that the temperature dependence of the frequency of these vibrations will let us predict thermophoretic behavior!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03777-96CE-855A-0C0C-E3C76461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92" y="3350760"/>
            <a:ext cx="6015156" cy="942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50F8F1-3AF3-38B0-7759-5CE184094EB1}"/>
              </a:ext>
            </a:extLst>
          </p:cNvPr>
          <p:cNvSpPr txBox="1"/>
          <p:nvPr/>
        </p:nvSpPr>
        <p:spPr>
          <a:xfrm>
            <a:off x="6191252" y="4608653"/>
            <a:ext cx="6000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 that’s what we’ll tackle next.</a:t>
            </a:r>
          </a:p>
        </p:txBody>
      </p:sp>
    </p:spTree>
    <p:extLst>
      <p:ext uri="{BB962C8B-B14F-4D97-AF65-F5344CB8AC3E}">
        <p14:creationId xmlns:p14="http://schemas.microsoft.com/office/powerpoint/2010/main" val="352911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Setup for a thermophoresis experiment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E7ED-BBE3-3490-BFD8-101D5B5FEAE5}"/>
              </a:ext>
            </a:extLst>
          </p:cNvPr>
          <p:cNvGrpSpPr/>
          <p:nvPr/>
        </p:nvGrpSpPr>
        <p:grpSpPr>
          <a:xfrm>
            <a:off x="1066800" y="3096581"/>
            <a:ext cx="10875820" cy="868010"/>
            <a:chOff x="1066800" y="3096581"/>
            <a:chExt cx="10875820" cy="8680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C698B7-FA5B-0DB2-BD41-2B117223C57D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65057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/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/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CF92DF-632F-CFC6-8774-D396F752D687}"/>
                    </a:ext>
                  </a:extLst>
                </p:cNvPr>
                <p:cNvSpPr txBox="1"/>
                <p:nvPr/>
              </p:nvSpPr>
              <p:spPr>
                <a:xfrm>
                  <a:off x="10109237" y="3350754"/>
                  <a:ext cx="183338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CF92DF-632F-CFC6-8774-D396F752D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9237" y="3350754"/>
                  <a:ext cx="1833383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2055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7747B7-AB14-3B13-3772-8B62366D4C80}"/>
              </a:ext>
            </a:extLst>
          </p:cNvPr>
          <p:cNvSpPr txBox="1"/>
          <p:nvPr/>
        </p:nvSpPr>
        <p:spPr>
          <a:xfrm>
            <a:off x="946692" y="3974359"/>
            <a:ext cx="10298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set up a chamber with solvent (water), cold on one side and hot on the other.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09A734-54DD-0BF3-26B0-0610C98EBB3A}"/>
              </a:ext>
            </a:extLst>
          </p:cNvPr>
          <p:cNvSpPr/>
          <p:nvPr/>
        </p:nvSpPr>
        <p:spPr>
          <a:xfrm rot="16200000">
            <a:off x="5535801" y="-1531837"/>
            <a:ext cx="1078837" cy="810491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  <a:gs pos="0">
                <a:srgbClr val="0070C0">
                  <a:alpha val="58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B92E4-35F1-92BC-B166-54112581B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77" b="10873"/>
          <a:stretch/>
        </p:blipFill>
        <p:spPr>
          <a:xfrm>
            <a:off x="2923309" y="5152917"/>
            <a:ext cx="6084602" cy="9750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39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Setup for a thermophoresis experiment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E7ED-BBE3-3490-BFD8-101D5B5FEAE5}"/>
              </a:ext>
            </a:extLst>
          </p:cNvPr>
          <p:cNvGrpSpPr/>
          <p:nvPr/>
        </p:nvGrpSpPr>
        <p:grpSpPr>
          <a:xfrm>
            <a:off x="1066800" y="3096581"/>
            <a:ext cx="10875820" cy="868010"/>
            <a:chOff x="1066800" y="3096581"/>
            <a:chExt cx="10875820" cy="8680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C698B7-FA5B-0DB2-BD41-2B117223C57D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65057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/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/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CF92DF-632F-CFC6-8774-D396F752D687}"/>
                    </a:ext>
                  </a:extLst>
                </p:cNvPr>
                <p:cNvSpPr txBox="1"/>
                <p:nvPr/>
              </p:nvSpPr>
              <p:spPr>
                <a:xfrm>
                  <a:off x="10109237" y="3350754"/>
                  <a:ext cx="183338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CF92DF-632F-CFC6-8774-D396F752D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9237" y="3350754"/>
                  <a:ext cx="1833383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2055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7747B7-AB14-3B13-3772-8B62366D4C80}"/>
              </a:ext>
            </a:extLst>
          </p:cNvPr>
          <p:cNvSpPr txBox="1"/>
          <p:nvPr/>
        </p:nvSpPr>
        <p:spPr>
          <a:xfrm>
            <a:off x="946692" y="3974359"/>
            <a:ext cx="10298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some solute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3452B0-438A-2E3E-E83F-2632B3471F5D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309A734-54DD-0BF3-26B0-0610C98EBB3A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36293E4-0939-09DE-E190-F19FA87C1B9D}"/>
                </a:ext>
              </a:extLst>
            </p:cNvPr>
            <p:cNvSpPr/>
            <p:nvPr/>
          </p:nvSpPr>
          <p:spPr>
            <a:xfrm>
              <a:off x="2424545" y="247880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F727C20-9836-CC99-CD8D-6D79EBF57A92}"/>
                </a:ext>
              </a:extLst>
            </p:cNvPr>
            <p:cNvSpPr/>
            <p:nvPr/>
          </p:nvSpPr>
          <p:spPr>
            <a:xfrm>
              <a:off x="3619500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A9B9A6-C98D-5F7B-2D39-1ED0521410A9}"/>
                </a:ext>
              </a:extLst>
            </p:cNvPr>
            <p:cNvSpPr/>
            <p:nvPr/>
          </p:nvSpPr>
          <p:spPr>
            <a:xfrm>
              <a:off x="4470400" y="279977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B5D26-A81C-69CD-B120-DAC09F30AEE9}"/>
                </a:ext>
              </a:extLst>
            </p:cNvPr>
            <p:cNvSpPr/>
            <p:nvPr/>
          </p:nvSpPr>
          <p:spPr>
            <a:xfrm>
              <a:off x="5832837" y="233260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293D0D-9BB0-83F0-F3FF-6A78042CBE9F}"/>
                </a:ext>
              </a:extLst>
            </p:cNvPr>
            <p:cNvSpPr/>
            <p:nvPr/>
          </p:nvSpPr>
          <p:spPr>
            <a:xfrm>
              <a:off x="5219101" y="210633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EB15D-1063-6C25-9285-7FF17F15ACE6}"/>
                </a:ext>
              </a:extLst>
            </p:cNvPr>
            <p:cNvSpPr/>
            <p:nvPr/>
          </p:nvSpPr>
          <p:spPr>
            <a:xfrm>
              <a:off x="6844145" y="2401876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0A8EEB-6F66-DCB0-B46B-AB6152E5D665}"/>
                </a:ext>
              </a:extLst>
            </p:cNvPr>
            <p:cNvSpPr/>
            <p:nvPr/>
          </p:nvSpPr>
          <p:spPr>
            <a:xfrm>
              <a:off x="3136603" y="268872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DCE438-49CD-6A9A-0081-89B5BA3CF782}"/>
                </a:ext>
              </a:extLst>
            </p:cNvPr>
            <p:cNvSpPr/>
            <p:nvPr/>
          </p:nvSpPr>
          <p:spPr>
            <a:xfrm>
              <a:off x="9626600" y="216015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661D18-917A-B3C4-ADCF-D7116C0C200F}"/>
                </a:ext>
              </a:extLst>
            </p:cNvPr>
            <p:cNvSpPr/>
            <p:nvPr/>
          </p:nvSpPr>
          <p:spPr>
            <a:xfrm>
              <a:off x="6350000" y="277511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4221A-BCCA-30C1-A2D7-5C6377F53628}"/>
                </a:ext>
              </a:extLst>
            </p:cNvPr>
            <p:cNvSpPr/>
            <p:nvPr/>
          </p:nvSpPr>
          <p:spPr>
            <a:xfrm>
              <a:off x="7453745" y="261945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60B3E-88E6-771E-69B2-093819DCFC89}"/>
                </a:ext>
              </a:extLst>
            </p:cNvPr>
            <p:cNvSpPr/>
            <p:nvPr/>
          </p:nvSpPr>
          <p:spPr>
            <a:xfrm>
              <a:off x="8183456" y="2194059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57FEB7-1731-0584-FA3E-4BCAA2BA987D}"/>
                </a:ext>
              </a:extLst>
            </p:cNvPr>
            <p:cNvSpPr/>
            <p:nvPr/>
          </p:nvSpPr>
          <p:spPr>
            <a:xfrm>
              <a:off x="8938638" y="27305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88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One outcome of a thermophoresis experiment: </a:t>
            </a:r>
            <a:r>
              <a:rPr lang="en-US" sz="2400" b="1" i="1" dirty="0" err="1"/>
              <a:t>thermophobic</a:t>
            </a:r>
            <a:r>
              <a:rPr lang="en-US" sz="2400" b="1" dirty="0"/>
              <a:t> behavior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E7ED-BBE3-3490-BFD8-101D5B5FEAE5}"/>
              </a:ext>
            </a:extLst>
          </p:cNvPr>
          <p:cNvGrpSpPr/>
          <p:nvPr/>
        </p:nvGrpSpPr>
        <p:grpSpPr>
          <a:xfrm>
            <a:off x="1066800" y="3096581"/>
            <a:ext cx="9060873" cy="868010"/>
            <a:chOff x="1066800" y="3096581"/>
            <a:chExt cx="9060873" cy="8680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C698B7-FA5B-0DB2-BD41-2B117223C57D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65057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/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484DCA-18D5-2CFE-B301-AE7A18FBF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09658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/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525B44-9ED0-6644-3430-91AB9CF9E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1059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7747B7-AB14-3B13-3772-8B62366D4C80}"/>
              </a:ext>
            </a:extLst>
          </p:cNvPr>
          <p:cNvSpPr txBox="1"/>
          <p:nvPr/>
        </p:nvSpPr>
        <p:spPr>
          <a:xfrm>
            <a:off x="946692" y="3974359"/>
            <a:ext cx="1029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Thermophobic</a:t>
            </a:r>
            <a:r>
              <a:rPr lang="en-US" sz="2400" b="1" dirty="0"/>
              <a:t> behavior </a:t>
            </a:r>
            <a:r>
              <a:rPr lang="en-US" sz="2400" dirty="0"/>
              <a:t>is the outcome predicted by </a:t>
            </a:r>
            <a:r>
              <a:rPr lang="en-US" sz="2400" b="1" dirty="0"/>
              <a:t>Classical Statistical Mechanics</a:t>
            </a:r>
            <a:r>
              <a:rPr lang="en-US" sz="2400" dirty="0"/>
              <a:t>, which is based on the assumption that the microscopic world is governed by Classical Mechanics.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F514C-C529-B659-08C9-7F55B35CEC2B}"/>
                  </a:ext>
                </a:extLst>
              </p:cNvPr>
              <p:cNvSpPr txBox="1"/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F514C-C529-B659-08C9-7F55B35CE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blipFill>
                <a:blip r:embed="rId4"/>
                <a:stretch>
                  <a:fillRect l="-205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565E623-9181-773F-135E-6BA33542ACF3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5FA5909-D0A8-D093-76F4-B1F4E3B3CD79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0A97A7-82EF-7EC4-F1B5-253CD4A4B2D7}"/>
                </a:ext>
              </a:extLst>
            </p:cNvPr>
            <p:cNvSpPr/>
            <p:nvPr/>
          </p:nvSpPr>
          <p:spPr>
            <a:xfrm>
              <a:off x="2424545" y="247880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AC611C-01CB-75E0-527C-22A04C69078E}"/>
                </a:ext>
              </a:extLst>
            </p:cNvPr>
            <p:cNvSpPr/>
            <p:nvPr/>
          </p:nvSpPr>
          <p:spPr>
            <a:xfrm>
              <a:off x="3619500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C1EA5F-2EAC-9242-1A92-4C525FBE03FF}"/>
                </a:ext>
              </a:extLst>
            </p:cNvPr>
            <p:cNvSpPr/>
            <p:nvPr/>
          </p:nvSpPr>
          <p:spPr>
            <a:xfrm>
              <a:off x="2687320" y="279977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A86909-FDA6-28EF-4137-A970BEE57E02}"/>
                </a:ext>
              </a:extLst>
            </p:cNvPr>
            <p:cNvSpPr/>
            <p:nvPr/>
          </p:nvSpPr>
          <p:spPr>
            <a:xfrm>
              <a:off x="2237980" y="228688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8AD0A0-2003-DC4A-B31C-0F621555FB60}"/>
                </a:ext>
              </a:extLst>
            </p:cNvPr>
            <p:cNvSpPr/>
            <p:nvPr/>
          </p:nvSpPr>
          <p:spPr>
            <a:xfrm>
              <a:off x="4384711" y="214525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A6F5498-5BB6-7AE7-F778-E4FC69E77BEE}"/>
                </a:ext>
              </a:extLst>
            </p:cNvPr>
            <p:cNvSpPr/>
            <p:nvPr/>
          </p:nvSpPr>
          <p:spPr>
            <a:xfrm>
              <a:off x="2998058" y="210633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07EB97-02AD-0AAA-B100-0023972CE5E5}"/>
                </a:ext>
              </a:extLst>
            </p:cNvPr>
            <p:cNvSpPr/>
            <p:nvPr/>
          </p:nvSpPr>
          <p:spPr>
            <a:xfrm>
              <a:off x="3136603" y="268872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7C4628-DB9B-124C-11AD-A7B51B53BE4D}"/>
                </a:ext>
              </a:extLst>
            </p:cNvPr>
            <p:cNvSpPr/>
            <p:nvPr/>
          </p:nvSpPr>
          <p:spPr>
            <a:xfrm>
              <a:off x="5080556" y="2660336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0C709BD-9B58-0426-F3D7-F633FC7D4084}"/>
                </a:ext>
              </a:extLst>
            </p:cNvPr>
            <p:cNvSpPr/>
            <p:nvPr/>
          </p:nvSpPr>
          <p:spPr>
            <a:xfrm>
              <a:off x="6218660" y="277511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DF7F1C-E196-3E8A-2B63-F1B13CFFBBCE}"/>
                </a:ext>
              </a:extLst>
            </p:cNvPr>
            <p:cNvSpPr/>
            <p:nvPr/>
          </p:nvSpPr>
          <p:spPr>
            <a:xfrm>
              <a:off x="4186953" y="267830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59E8A0A-9876-1547-8B5F-1EF132BDDD2B}"/>
                </a:ext>
              </a:extLst>
            </p:cNvPr>
            <p:cNvSpPr/>
            <p:nvPr/>
          </p:nvSpPr>
          <p:spPr>
            <a:xfrm>
              <a:off x="7657676" y="2239497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A14185-E72C-1ACA-02DF-49943B5D6D4F}"/>
                </a:ext>
              </a:extLst>
            </p:cNvPr>
            <p:cNvSpPr/>
            <p:nvPr/>
          </p:nvSpPr>
          <p:spPr>
            <a:xfrm>
              <a:off x="3448095" y="245368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95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But in real life, </a:t>
            </a:r>
            <a:r>
              <a:rPr lang="en-US" sz="2400" b="1" i="1" dirty="0"/>
              <a:t>thermophilic</a:t>
            </a:r>
            <a:r>
              <a:rPr lang="en-US" sz="2400" b="1" dirty="0"/>
              <a:t> behavior can happen too!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6B50-50CC-9EBB-3213-D13AF313F0B9}"/>
              </a:ext>
            </a:extLst>
          </p:cNvPr>
          <p:cNvGrpSpPr/>
          <p:nvPr/>
        </p:nvGrpSpPr>
        <p:grpSpPr>
          <a:xfrm>
            <a:off x="1066800" y="3096581"/>
            <a:ext cx="9060873" cy="868010"/>
            <a:chOff x="1066800" y="3152001"/>
            <a:chExt cx="9060873" cy="8680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C419D-6C7E-4E61-0762-460DC9B0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70599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/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/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/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blipFill>
                <a:blip r:embed="rId4"/>
                <a:stretch>
                  <a:fillRect l="-205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7F4E1C9-3B41-8249-BA29-A868EFF1D0B7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C9010BA-79B3-CB30-46F7-B75D98232760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411C13-D2CB-C88A-7EE6-F830A4CE11C9}"/>
                </a:ext>
              </a:extLst>
            </p:cNvPr>
            <p:cNvSpPr/>
            <p:nvPr/>
          </p:nvSpPr>
          <p:spPr>
            <a:xfrm>
              <a:off x="2990465" y="247880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DF8C99-C4C9-7C5B-3D85-4B3ABE12275B}"/>
                </a:ext>
              </a:extLst>
            </p:cNvPr>
            <p:cNvSpPr/>
            <p:nvPr/>
          </p:nvSpPr>
          <p:spPr>
            <a:xfrm>
              <a:off x="6001015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85D8D6-B884-E469-FB86-8913B9DBC19B}"/>
                </a:ext>
              </a:extLst>
            </p:cNvPr>
            <p:cNvSpPr/>
            <p:nvPr/>
          </p:nvSpPr>
          <p:spPr>
            <a:xfrm>
              <a:off x="4873523" y="279977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8FD97E-1DE4-0558-D62B-E164FE3A92C2}"/>
                </a:ext>
              </a:extLst>
            </p:cNvPr>
            <p:cNvSpPr/>
            <p:nvPr/>
          </p:nvSpPr>
          <p:spPr>
            <a:xfrm>
              <a:off x="9512527" y="2718952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1F1642-94B6-772C-51AD-6422F2FF173E}"/>
                </a:ext>
              </a:extLst>
            </p:cNvPr>
            <p:cNvSpPr/>
            <p:nvPr/>
          </p:nvSpPr>
          <p:spPr>
            <a:xfrm>
              <a:off x="7682381" y="2194059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D3651E-F606-3260-A6AF-33D4C6074C99}"/>
                </a:ext>
              </a:extLst>
            </p:cNvPr>
            <p:cNvSpPr/>
            <p:nvPr/>
          </p:nvSpPr>
          <p:spPr>
            <a:xfrm>
              <a:off x="6844145" y="2401876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B93C22-DADD-9FA8-DF42-0DAF79D1F241}"/>
                </a:ext>
              </a:extLst>
            </p:cNvPr>
            <p:cNvSpPr/>
            <p:nvPr/>
          </p:nvSpPr>
          <p:spPr>
            <a:xfrm>
              <a:off x="9144894" y="2382072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2E65E0-22D9-B411-5CD3-50D9CCDD21AE}"/>
                </a:ext>
              </a:extLst>
            </p:cNvPr>
            <p:cNvSpPr/>
            <p:nvPr/>
          </p:nvSpPr>
          <p:spPr>
            <a:xfrm>
              <a:off x="9626600" y="216015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A51B4-26AD-3FD5-19F6-F45E1B963FA1}"/>
                </a:ext>
              </a:extLst>
            </p:cNvPr>
            <p:cNvSpPr/>
            <p:nvPr/>
          </p:nvSpPr>
          <p:spPr>
            <a:xfrm>
              <a:off x="9843424" y="275596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23217C-F127-CC04-6A3E-7F71A981FBEF}"/>
                </a:ext>
              </a:extLst>
            </p:cNvPr>
            <p:cNvSpPr/>
            <p:nvPr/>
          </p:nvSpPr>
          <p:spPr>
            <a:xfrm>
              <a:off x="8265275" y="261945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B58A8D-C025-3013-6B70-23314BFD8E87}"/>
                </a:ext>
              </a:extLst>
            </p:cNvPr>
            <p:cNvSpPr/>
            <p:nvPr/>
          </p:nvSpPr>
          <p:spPr>
            <a:xfrm>
              <a:off x="8652086" y="2194059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317A50-F77E-EF7E-E7ED-5DA5D5141444}"/>
                </a:ext>
              </a:extLst>
            </p:cNvPr>
            <p:cNvSpPr/>
            <p:nvPr/>
          </p:nvSpPr>
          <p:spPr>
            <a:xfrm>
              <a:off x="8938638" y="27305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18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Another possibility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6B50-50CC-9EBB-3213-D13AF313F0B9}"/>
              </a:ext>
            </a:extLst>
          </p:cNvPr>
          <p:cNvGrpSpPr/>
          <p:nvPr/>
        </p:nvGrpSpPr>
        <p:grpSpPr>
          <a:xfrm>
            <a:off x="1066800" y="3096581"/>
            <a:ext cx="9060873" cy="868010"/>
            <a:chOff x="1066800" y="3152001"/>
            <a:chExt cx="9060873" cy="8680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C419D-6C7E-4E61-0762-460DC9B0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70599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/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/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/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blipFill>
                <a:blip r:embed="rId4"/>
                <a:stretch>
                  <a:fillRect l="-205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7F4E1C9-3B41-8249-BA29-A868EFF1D0B7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C9010BA-79B3-CB30-46F7-B75D98232760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411C13-D2CB-C88A-7EE6-F830A4CE11C9}"/>
                </a:ext>
              </a:extLst>
            </p:cNvPr>
            <p:cNvSpPr/>
            <p:nvPr/>
          </p:nvSpPr>
          <p:spPr>
            <a:xfrm>
              <a:off x="5408040" y="240953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DF8C99-C4C9-7C5B-3D85-4B3ABE12275B}"/>
                </a:ext>
              </a:extLst>
            </p:cNvPr>
            <p:cNvSpPr/>
            <p:nvPr/>
          </p:nvSpPr>
          <p:spPr>
            <a:xfrm>
              <a:off x="5269495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85D8D6-B884-E469-FB86-8913B9DBC19B}"/>
                </a:ext>
              </a:extLst>
            </p:cNvPr>
            <p:cNvSpPr/>
            <p:nvPr/>
          </p:nvSpPr>
          <p:spPr>
            <a:xfrm>
              <a:off x="4873523" y="279977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8FD97E-1DE4-0558-D62B-E164FE3A92C2}"/>
                </a:ext>
              </a:extLst>
            </p:cNvPr>
            <p:cNvSpPr/>
            <p:nvPr/>
          </p:nvSpPr>
          <p:spPr>
            <a:xfrm>
              <a:off x="5943666" y="233250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1F1642-94B6-772C-51AD-6422F2FF173E}"/>
                </a:ext>
              </a:extLst>
            </p:cNvPr>
            <p:cNvSpPr/>
            <p:nvPr/>
          </p:nvSpPr>
          <p:spPr>
            <a:xfrm>
              <a:off x="7448047" y="2194059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D3651E-F606-3260-A6AF-33D4C6074C99}"/>
                </a:ext>
              </a:extLst>
            </p:cNvPr>
            <p:cNvSpPr/>
            <p:nvPr/>
          </p:nvSpPr>
          <p:spPr>
            <a:xfrm>
              <a:off x="6844145" y="264876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B93C22-DADD-9FA8-DF42-0DAF79D1F241}"/>
                </a:ext>
              </a:extLst>
            </p:cNvPr>
            <p:cNvSpPr/>
            <p:nvPr/>
          </p:nvSpPr>
          <p:spPr>
            <a:xfrm>
              <a:off x="7862828" y="2800526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2E65E0-22D9-B411-5CD3-50D9CCDD21AE}"/>
                </a:ext>
              </a:extLst>
            </p:cNvPr>
            <p:cNvSpPr/>
            <p:nvPr/>
          </p:nvSpPr>
          <p:spPr>
            <a:xfrm>
              <a:off x="6475938" y="211088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A51B4-26AD-3FD5-19F6-F45E1B963FA1}"/>
                </a:ext>
              </a:extLst>
            </p:cNvPr>
            <p:cNvSpPr/>
            <p:nvPr/>
          </p:nvSpPr>
          <p:spPr>
            <a:xfrm>
              <a:off x="6264504" y="261945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23217C-F127-CC04-6A3E-7F71A981FBEF}"/>
                </a:ext>
              </a:extLst>
            </p:cNvPr>
            <p:cNvSpPr/>
            <p:nvPr/>
          </p:nvSpPr>
          <p:spPr>
            <a:xfrm>
              <a:off x="7453745" y="261945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B58A8D-C025-3013-6B70-23314BFD8E87}"/>
                </a:ext>
              </a:extLst>
            </p:cNvPr>
            <p:cNvSpPr/>
            <p:nvPr/>
          </p:nvSpPr>
          <p:spPr>
            <a:xfrm>
              <a:off x="4051450" y="245134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317A50-F77E-EF7E-E7ED-5DA5D5141444}"/>
                </a:ext>
              </a:extLst>
            </p:cNvPr>
            <p:cNvSpPr/>
            <p:nvPr/>
          </p:nvSpPr>
          <p:spPr>
            <a:xfrm>
              <a:off x="8470103" y="261735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61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And yet another possibility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6B50-50CC-9EBB-3213-D13AF313F0B9}"/>
              </a:ext>
            </a:extLst>
          </p:cNvPr>
          <p:cNvGrpSpPr/>
          <p:nvPr/>
        </p:nvGrpSpPr>
        <p:grpSpPr>
          <a:xfrm>
            <a:off x="1066800" y="3096581"/>
            <a:ext cx="9060873" cy="868010"/>
            <a:chOff x="1066800" y="3152001"/>
            <a:chExt cx="9060873" cy="8680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C419D-6C7E-4E61-0762-460DC9B0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70599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/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/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/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blipFill>
                <a:blip r:embed="rId4"/>
                <a:stretch>
                  <a:fillRect l="-205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BBE646-1DAD-2D74-AB1F-7D1383200BA0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00E4210-F351-DB71-4A69-DE1A52684C15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542DB3-376B-0AE0-D07D-9AD3CE925303}"/>
                </a:ext>
              </a:extLst>
            </p:cNvPr>
            <p:cNvSpPr/>
            <p:nvPr/>
          </p:nvSpPr>
          <p:spPr>
            <a:xfrm>
              <a:off x="2424545" y="247880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89DD92-1405-0FB6-667B-6880400E3CB2}"/>
                </a:ext>
              </a:extLst>
            </p:cNvPr>
            <p:cNvSpPr/>
            <p:nvPr/>
          </p:nvSpPr>
          <p:spPr>
            <a:xfrm>
              <a:off x="3698673" y="217932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7FBDC9-E734-3C0F-5D2E-BE1779A93E3D}"/>
                </a:ext>
              </a:extLst>
            </p:cNvPr>
            <p:cNvSpPr/>
            <p:nvPr/>
          </p:nvSpPr>
          <p:spPr>
            <a:xfrm>
              <a:off x="4007535" y="277511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4A92AE-263C-1850-52DA-612A9D4B92BB}"/>
                </a:ext>
              </a:extLst>
            </p:cNvPr>
            <p:cNvSpPr/>
            <p:nvPr/>
          </p:nvSpPr>
          <p:spPr>
            <a:xfrm>
              <a:off x="4422437" y="239438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23018E-345B-859C-D9AE-F42AB9954578}"/>
                </a:ext>
              </a:extLst>
            </p:cNvPr>
            <p:cNvSpPr/>
            <p:nvPr/>
          </p:nvSpPr>
          <p:spPr>
            <a:xfrm>
              <a:off x="3067330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415E50-9A00-8B53-3DDE-44F88C0DBFE1}"/>
                </a:ext>
              </a:extLst>
            </p:cNvPr>
            <p:cNvSpPr/>
            <p:nvPr/>
          </p:nvSpPr>
          <p:spPr>
            <a:xfrm>
              <a:off x="8151016" y="211491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16FA03-8AA3-88A6-99AA-655B5A198765}"/>
                </a:ext>
              </a:extLst>
            </p:cNvPr>
            <p:cNvSpPr/>
            <p:nvPr/>
          </p:nvSpPr>
          <p:spPr>
            <a:xfrm>
              <a:off x="3136603" y="268872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0F50BE-1136-92A6-2A1C-7F19BEC50F46}"/>
                </a:ext>
              </a:extLst>
            </p:cNvPr>
            <p:cNvSpPr/>
            <p:nvPr/>
          </p:nvSpPr>
          <p:spPr>
            <a:xfrm>
              <a:off x="9626600" y="216015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414704-699B-A620-4324-46925290D51B}"/>
                </a:ext>
              </a:extLst>
            </p:cNvPr>
            <p:cNvSpPr/>
            <p:nvPr/>
          </p:nvSpPr>
          <p:spPr>
            <a:xfrm>
              <a:off x="8607318" y="277605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C5809F-E43C-F31F-5721-6CC65CED3C49}"/>
                </a:ext>
              </a:extLst>
            </p:cNvPr>
            <p:cNvSpPr/>
            <p:nvPr/>
          </p:nvSpPr>
          <p:spPr>
            <a:xfrm>
              <a:off x="8100292" y="263656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FE7AC3-7306-7384-D334-CC3B5A7AAFD7}"/>
                </a:ext>
              </a:extLst>
            </p:cNvPr>
            <p:cNvSpPr/>
            <p:nvPr/>
          </p:nvSpPr>
          <p:spPr>
            <a:xfrm>
              <a:off x="8869365" y="245134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FF0DFCA-677B-5B5E-EB5B-044944AEFF26}"/>
                </a:ext>
              </a:extLst>
            </p:cNvPr>
            <p:cNvSpPr/>
            <p:nvPr/>
          </p:nvSpPr>
          <p:spPr>
            <a:xfrm>
              <a:off x="8938638" y="27305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69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CA65C4-946D-70EF-A00F-446ACD4C78CE}"/>
              </a:ext>
            </a:extLst>
          </p:cNvPr>
          <p:cNvSpPr txBox="1"/>
          <p:nvPr/>
        </p:nvSpPr>
        <p:spPr>
          <a:xfrm>
            <a:off x="0" y="-23751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the difference?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6B50-50CC-9EBB-3213-D13AF313F0B9}"/>
              </a:ext>
            </a:extLst>
          </p:cNvPr>
          <p:cNvGrpSpPr/>
          <p:nvPr/>
        </p:nvGrpSpPr>
        <p:grpSpPr>
          <a:xfrm>
            <a:off x="946692" y="3096581"/>
            <a:ext cx="10298615" cy="3555434"/>
            <a:chOff x="946692" y="3152001"/>
            <a:chExt cx="10298615" cy="35554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CE728E-FBA9-59E6-C29C-5B742374A23A}"/>
                    </a:ext>
                  </a:extLst>
                </p:cNvPr>
                <p:cNvSpPr txBox="1"/>
                <p:nvPr/>
              </p:nvSpPr>
              <p:spPr>
                <a:xfrm>
                  <a:off x="946692" y="4029779"/>
                  <a:ext cx="10298615" cy="267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In reality, microscopic behavior is not governed by Classical Mechanics, but rather by </a:t>
                  </a:r>
                  <a:r>
                    <a:rPr lang="en-US" sz="2400" b="1" dirty="0"/>
                    <a:t>Quantum Mechanics</a:t>
                  </a:r>
                  <a:r>
                    <a:rPr lang="en-US" sz="2400" dirty="0"/>
                    <a:t>. The tool that will let us make predictions about this is called </a:t>
                  </a:r>
                  <a:r>
                    <a:rPr lang="en-US" sz="2400" b="1" dirty="0"/>
                    <a:t>Quantum Statistical Mechanics</a:t>
                  </a:r>
                  <a:r>
                    <a:rPr lang="en-US" sz="2400" dirty="0"/>
                    <a:t>. </a:t>
                  </a:r>
                </a:p>
                <a:p>
                  <a:endParaRPr lang="en-US" sz="2400" dirty="0"/>
                </a:p>
                <a:p>
                  <a:r>
                    <a:rPr lang="en-US" sz="2400" dirty="0"/>
                    <a:t>In the context of thermophoresis, Quantum Statistical Mechanics will allow us to construct a quantity called the </a:t>
                  </a:r>
                  <a:r>
                    <a:rPr lang="en-US" sz="2400" b="1" dirty="0"/>
                    <a:t>Free Energy of Solvation</a:t>
                  </a:r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𝒔𝒐𝒍</m:t>
                          </m:r>
                        </m:sub>
                      </m:sSub>
                    </m:oMath>
                  </a14:m>
                  <a:r>
                    <a:rPr lang="en-US" sz="2400" dirty="0"/>
                    <a:t>. Let’s see how that will help us.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CE728E-FBA9-59E6-C29C-5B742374A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92" y="4029779"/>
                  <a:ext cx="10298615" cy="2677656"/>
                </a:xfrm>
                <a:prstGeom prst="rect">
                  <a:avLst/>
                </a:prstGeom>
                <a:blipFill>
                  <a:blip r:embed="rId2"/>
                  <a:stretch>
                    <a:fillRect l="-862" t="-1415" r="-1108" b="-4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FC419D-6C7E-4E61-0762-460DC9B0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64" y="3705999"/>
              <a:ext cx="810490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/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3426E6-F049-14EE-653C-A1A5813D3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19" y="3152001"/>
                  <a:ext cx="1357745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/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1D06C0-2936-B2C3-738D-706318F5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466013"/>
                  <a:ext cx="135774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/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546C2A-194E-3E49-D033-AB006E98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37" y="3350754"/>
                <a:ext cx="1833383" cy="553998"/>
              </a:xfrm>
              <a:prstGeom prst="rect">
                <a:avLst/>
              </a:prstGeom>
              <a:blipFill>
                <a:blip r:embed="rId5"/>
                <a:stretch>
                  <a:fillRect l="-205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ABA5D75-0FC5-78E8-CA8B-D30F185891E8}"/>
              </a:ext>
            </a:extLst>
          </p:cNvPr>
          <p:cNvGrpSpPr/>
          <p:nvPr/>
        </p:nvGrpSpPr>
        <p:grpSpPr>
          <a:xfrm>
            <a:off x="2022764" y="1981200"/>
            <a:ext cx="8104911" cy="1078837"/>
            <a:chOff x="2022764" y="1981200"/>
            <a:chExt cx="8104911" cy="1078837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EB22CEDA-BA08-FCCF-E27E-E9EB99A01FAA}"/>
                </a:ext>
              </a:extLst>
            </p:cNvPr>
            <p:cNvSpPr/>
            <p:nvPr/>
          </p:nvSpPr>
          <p:spPr>
            <a:xfrm rot="16200000">
              <a:off x="5535801" y="-1531837"/>
              <a:ext cx="1078837" cy="81049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0000"/>
                </a:gs>
                <a:gs pos="0">
                  <a:srgbClr val="0070C0">
                    <a:alpha val="58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0C670B-48FE-2D30-994F-B7850BDEBB89}"/>
                </a:ext>
              </a:extLst>
            </p:cNvPr>
            <p:cNvSpPr/>
            <p:nvPr/>
          </p:nvSpPr>
          <p:spPr>
            <a:xfrm>
              <a:off x="2424545" y="247880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5A8A2C-5589-D5B1-7DF2-DEBA2EA0CE52}"/>
                </a:ext>
              </a:extLst>
            </p:cNvPr>
            <p:cNvSpPr/>
            <p:nvPr/>
          </p:nvSpPr>
          <p:spPr>
            <a:xfrm>
              <a:off x="3619500" y="21336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E60C343-F98B-2A75-9E15-7A2DE959CD96}"/>
                </a:ext>
              </a:extLst>
            </p:cNvPr>
            <p:cNvSpPr/>
            <p:nvPr/>
          </p:nvSpPr>
          <p:spPr>
            <a:xfrm>
              <a:off x="4470400" y="2799773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4B0BD2-56D4-6494-C97D-79362113EABB}"/>
                </a:ext>
              </a:extLst>
            </p:cNvPr>
            <p:cNvSpPr/>
            <p:nvPr/>
          </p:nvSpPr>
          <p:spPr>
            <a:xfrm>
              <a:off x="5832837" y="2332605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A96579A-A890-A395-13B5-C178101A5617}"/>
                </a:ext>
              </a:extLst>
            </p:cNvPr>
            <p:cNvSpPr/>
            <p:nvPr/>
          </p:nvSpPr>
          <p:spPr>
            <a:xfrm>
              <a:off x="5219101" y="2106338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BA96AF9-CA21-7F83-E05A-4D0B1EB9E668}"/>
                </a:ext>
              </a:extLst>
            </p:cNvPr>
            <p:cNvSpPr/>
            <p:nvPr/>
          </p:nvSpPr>
          <p:spPr>
            <a:xfrm>
              <a:off x="6844145" y="2401876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1F09F7B-CC26-5B1F-4049-C4E55A84D673}"/>
                </a:ext>
              </a:extLst>
            </p:cNvPr>
            <p:cNvSpPr/>
            <p:nvPr/>
          </p:nvSpPr>
          <p:spPr>
            <a:xfrm>
              <a:off x="3136603" y="268872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FFD8292-B1BE-1578-05DE-CFB8E76600A2}"/>
                </a:ext>
              </a:extLst>
            </p:cNvPr>
            <p:cNvSpPr/>
            <p:nvPr/>
          </p:nvSpPr>
          <p:spPr>
            <a:xfrm>
              <a:off x="9626600" y="2160154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771497-7FCD-C1B1-92A2-7B827EAD29EE}"/>
                </a:ext>
              </a:extLst>
            </p:cNvPr>
            <p:cNvSpPr/>
            <p:nvPr/>
          </p:nvSpPr>
          <p:spPr>
            <a:xfrm>
              <a:off x="6350000" y="277511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84B2CE-DB79-7A05-75AC-58B6D290A388}"/>
                </a:ext>
              </a:extLst>
            </p:cNvPr>
            <p:cNvSpPr/>
            <p:nvPr/>
          </p:nvSpPr>
          <p:spPr>
            <a:xfrm>
              <a:off x="7453745" y="2619451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069CD5A-0C0B-DCB8-671E-DB2731B2EF33}"/>
                </a:ext>
              </a:extLst>
            </p:cNvPr>
            <p:cNvSpPr/>
            <p:nvPr/>
          </p:nvSpPr>
          <p:spPr>
            <a:xfrm>
              <a:off x="8183456" y="2194059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4CF727-9D36-9959-7062-655B3DD0E34B}"/>
                </a:ext>
              </a:extLst>
            </p:cNvPr>
            <p:cNvSpPr/>
            <p:nvPr/>
          </p:nvSpPr>
          <p:spPr>
            <a:xfrm>
              <a:off x="8938638" y="2730500"/>
              <a:ext cx="138545" cy="13854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F2B5C8-46AF-9427-ED03-F0E8D33B24E2}"/>
              </a:ext>
            </a:extLst>
          </p:cNvPr>
          <p:cNvGrpSpPr/>
          <p:nvPr/>
        </p:nvGrpSpPr>
        <p:grpSpPr>
          <a:xfrm>
            <a:off x="7832601" y="2199099"/>
            <a:ext cx="866224" cy="646933"/>
            <a:chOff x="6982690" y="1754944"/>
            <a:chExt cx="866224" cy="646933"/>
          </a:xfrm>
        </p:grpSpPr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1133A01C-1DE9-593A-AAE4-DF75CB59561F}"/>
                </a:ext>
              </a:extLst>
            </p:cNvPr>
            <p:cNvSpPr/>
            <p:nvPr/>
          </p:nvSpPr>
          <p:spPr>
            <a:xfrm>
              <a:off x="6982690" y="2106339"/>
              <a:ext cx="609600" cy="2955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8A6177-455E-DBB6-6BC8-0C53F64C40D7}"/>
                </a:ext>
              </a:extLst>
            </p:cNvPr>
            <p:cNvSpPr txBox="1"/>
            <p:nvPr/>
          </p:nvSpPr>
          <p:spPr>
            <a:xfrm>
              <a:off x="7100769" y="1754944"/>
              <a:ext cx="748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0E61EF-21A9-E9AE-D4B6-77A80E53FD64}"/>
              </a:ext>
            </a:extLst>
          </p:cNvPr>
          <p:cNvGrpSpPr/>
          <p:nvPr/>
        </p:nvGrpSpPr>
        <p:grpSpPr>
          <a:xfrm>
            <a:off x="4156253" y="2032341"/>
            <a:ext cx="945737" cy="646363"/>
            <a:chOff x="6982690" y="1755514"/>
            <a:chExt cx="945737" cy="646363"/>
          </a:xfrm>
        </p:grpSpPr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162A6F54-FA9D-BA92-86AD-41CC4C828829}"/>
                </a:ext>
              </a:extLst>
            </p:cNvPr>
            <p:cNvSpPr/>
            <p:nvPr/>
          </p:nvSpPr>
          <p:spPr>
            <a:xfrm rot="10800000">
              <a:off x="6982690" y="2106339"/>
              <a:ext cx="609600" cy="2955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89899F-03C4-4810-CDAE-BE38378C1831}"/>
                </a:ext>
              </a:extLst>
            </p:cNvPr>
            <p:cNvSpPr txBox="1"/>
            <p:nvPr/>
          </p:nvSpPr>
          <p:spPr>
            <a:xfrm>
              <a:off x="7180282" y="1755514"/>
              <a:ext cx="748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69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/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𝒔𝒐𝒍</m:t>
                        </m:r>
                      </m:sub>
                    </m:sSub>
                  </m:oMath>
                </a14:m>
                <a:r>
                  <a:rPr lang="en-US" sz="2400" b="1" dirty="0"/>
                  <a:t> will help us predict whether thermophoresis will be </a:t>
                </a:r>
                <a:r>
                  <a:rPr lang="en-US" sz="2400" b="1" dirty="0" err="1"/>
                  <a:t>thermophobic</a:t>
                </a:r>
                <a:r>
                  <a:rPr lang="en-US" sz="2400" b="1" dirty="0"/>
                  <a:t> or thermophilic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A65C4-946D-70EF-A00F-446ACD4C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3751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09" name="Group 17408">
            <a:extLst>
              <a:ext uri="{FF2B5EF4-FFF2-40B4-BE49-F238E27FC236}">
                <a16:creationId xmlns:a16="http://schemas.microsoft.com/office/drawing/2014/main" id="{9E1C5A14-93CC-5936-B77F-13B84FBB2DDF}"/>
              </a:ext>
            </a:extLst>
          </p:cNvPr>
          <p:cNvGrpSpPr/>
          <p:nvPr/>
        </p:nvGrpSpPr>
        <p:grpSpPr>
          <a:xfrm>
            <a:off x="4598125" y="1027843"/>
            <a:ext cx="3480363" cy="2609112"/>
            <a:chOff x="4598125" y="747623"/>
            <a:chExt cx="3480363" cy="2609112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35D9EEEE-F4BE-183C-C209-71EB5CF507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9" t="11269"/>
            <a:stretch/>
          </p:blipFill>
          <p:spPr bwMode="auto">
            <a:xfrm>
              <a:off x="4598125" y="747623"/>
              <a:ext cx="3480363" cy="260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/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5D9B515-2CF8-F8D7-6E32-4C72D1E87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25" y="950112"/>
                  <a:ext cx="107333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3105F-C03E-C353-E5EA-7D2804FE8414}"/>
              </a:ext>
            </a:extLst>
          </p:cNvPr>
          <p:cNvGrpSpPr/>
          <p:nvPr/>
        </p:nvGrpSpPr>
        <p:grpSpPr>
          <a:xfrm>
            <a:off x="8657520" y="1030671"/>
            <a:ext cx="3480363" cy="2601559"/>
            <a:chOff x="8657520" y="750453"/>
            <a:chExt cx="3480363" cy="2601559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F42FA136-99C7-01F5-8687-F47271376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8" t="11575"/>
            <a:stretch/>
          </p:blipFill>
          <p:spPr bwMode="auto">
            <a:xfrm>
              <a:off x="8657520" y="750453"/>
              <a:ext cx="3480363" cy="26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/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2CB688B-B26D-8967-7636-93A680FB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525" y="1014280"/>
                  <a:ext cx="107333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8559D-44A8-CCAE-BDC8-3F322919200F}"/>
              </a:ext>
            </a:extLst>
          </p:cNvPr>
          <p:cNvGrpSpPr/>
          <p:nvPr/>
        </p:nvGrpSpPr>
        <p:grpSpPr>
          <a:xfrm>
            <a:off x="487399" y="1001173"/>
            <a:ext cx="3480363" cy="2609580"/>
            <a:chOff x="487399" y="1001173"/>
            <a:chExt cx="3480363" cy="2609580"/>
          </a:xfrm>
        </p:grpSpPr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6BEB6B7E-B96A-3D60-B237-492667ADE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11461"/>
            <a:stretch/>
          </p:blipFill>
          <p:spPr bwMode="auto">
            <a:xfrm>
              <a:off x="487399" y="1001173"/>
              <a:ext cx="3480363" cy="26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/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B2AA50-CDEC-3057-3AC1-3B1B4141A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88" y="1260214"/>
                  <a:ext cx="1073332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C3BABB-0C05-C3CC-4BE6-AEBBD04181B6}"/>
              </a:ext>
            </a:extLst>
          </p:cNvPr>
          <p:cNvGrpSpPr/>
          <p:nvPr/>
        </p:nvGrpSpPr>
        <p:grpSpPr>
          <a:xfrm>
            <a:off x="867769" y="4586747"/>
            <a:ext cx="10456463" cy="1945219"/>
            <a:chOff x="867769" y="4586747"/>
            <a:chExt cx="10456463" cy="194521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43D7793-8CF7-21A9-ECD2-7C16FAA8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6379" y="4586747"/>
              <a:ext cx="4354914" cy="66789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F7C2585-4666-423E-7ABC-5B441DED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69318" y="5737259"/>
              <a:ext cx="4354914" cy="6999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2457DE-F547-2459-8D5B-6BA4DB736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69318" y="4589111"/>
              <a:ext cx="4354914" cy="67208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F71F4D-CB86-5F49-96BA-DD48BE78E9F3}"/>
                </a:ext>
              </a:extLst>
            </p:cNvPr>
            <p:cNvSpPr txBox="1"/>
            <p:nvPr/>
          </p:nvSpPr>
          <p:spPr>
            <a:xfrm>
              <a:off x="867771" y="470481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1C9240-99AE-2C35-22BA-03D63F941871}"/>
                </a:ext>
              </a:extLst>
            </p:cNvPr>
            <p:cNvSpPr txBox="1"/>
            <p:nvPr/>
          </p:nvSpPr>
          <p:spPr>
            <a:xfrm>
              <a:off x="86776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11204F-F363-BFB6-39C4-C14F8F62F97E}"/>
                </a:ext>
              </a:extLst>
            </p:cNvPr>
            <p:cNvSpPr txBox="1"/>
            <p:nvPr/>
          </p:nvSpPr>
          <p:spPr>
            <a:xfrm>
              <a:off x="6690709" y="4700460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F140C2-C497-F7D1-CE27-AD7EFF040578}"/>
                </a:ext>
              </a:extLst>
            </p:cNvPr>
            <p:cNvSpPr txBox="1"/>
            <p:nvPr/>
          </p:nvSpPr>
          <p:spPr>
            <a:xfrm>
              <a:off x="6690709" y="5829276"/>
              <a:ext cx="1055064" cy="702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A3DAE-7668-9346-28E6-6FCFBBD2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89921" y="5775586"/>
              <a:ext cx="4311371" cy="62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46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356</Words>
  <Application>Microsoft Macintosh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53</cp:revision>
  <dcterms:created xsi:type="dcterms:W3CDTF">2023-11-19T01:39:30Z</dcterms:created>
  <dcterms:modified xsi:type="dcterms:W3CDTF">2023-11-27T14:38:31Z</dcterms:modified>
</cp:coreProperties>
</file>